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1257" r:id="rId4"/>
    <p:sldId id="294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" roundtripDataSignature="AMtx7mg6SnlaV2SjTP6T4/fEsk3rCagm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B250ED-D15B-436D-9F94-64BBB1ACC5AA}" v="5" dt="2025-08-07T14:41:21.236"/>
  </p1510:revLst>
</p1510:revInfo>
</file>

<file path=ppt/tableStyles.xml><?xml version="1.0" encoding="utf-8"?>
<a:tblStyleLst xmlns:a="http://schemas.openxmlformats.org/drawingml/2006/main" def="{FFCCA786-9350-406D-84C5-0F0AD0C8A2C8}">
  <a:tblStyle styleId="{FFCCA786-9350-406D-84C5-0F0AD0C8A2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68" y="2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2A333985-2CA2-3541-E04D-E77BD121A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:notes">
            <a:extLst>
              <a:ext uri="{FF2B5EF4-FFF2-40B4-BE49-F238E27FC236}">
                <a16:creationId xmlns:a16="http://schemas.microsoft.com/office/drawing/2014/main" id="{E0640186-BCC0-6E1E-03D2-4355AB942B3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7:notes">
            <a:extLst>
              <a:ext uri="{FF2B5EF4-FFF2-40B4-BE49-F238E27FC236}">
                <a16:creationId xmlns:a16="http://schemas.microsoft.com/office/drawing/2014/main" id="{AAAF612C-05EB-7F95-B757-D83017F37C3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9" name="Google Shape;109;p7:notes">
            <a:extLst>
              <a:ext uri="{FF2B5EF4-FFF2-40B4-BE49-F238E27FC236}">
                <a16:creationId xmlns:a16="http://schemas.microsoft.com/office/drawing/2014/main" id="{F8FA3DF9-E95B-ABB8-2658-1957BF945AC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1833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2BAB5-8C4A-9264-214F-A21B62D0D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1E7D05-A600-B0FA-8E03-D970546BFE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C597C5-6217-039C-8067-7FF15CBCE7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AF408-A8DC-6DA9-E73A-018ED93CE4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23659-3163-5C40-990F-32353023C86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84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 - White+Seal">
  <p:cSld name="5_Title Slide - White+Seal">
    <p:bg>
      <p:bgPr>
        <a:solidFill>
          <a:srgbClr val="13294A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13"/>
          <p:cNvSpPr txBox="1">
            <a:spLocks noGrp="1"/>
          </p:cNvSpPr>
          <p:nvPr>
            <p:ph type="ctrTitle"/>
          </p:nvPr>
        </p:nvSpPr>
        <p:spPr>
          <a:xfrm>
            <a:off x="288702" y="1383672"/>
            <a:ext cx="8548212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  <a:defRPr sz="2700" b="1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ubTitle" idx="1"/>
          </p:nvPr>
        </p:nvSpPr>
        <p:spPr>
          <a:xfrm>
            <a:off x="288702" y="2595839"/>
            <a:ext cx="8548212" cy="1714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FFFFFF"/>
              </a:buClr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2pPr>
            <a:lvl3pPr lvl="2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3pPr>
            <a:lvl4pPr lvl="3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4pPr>
            <a:lvl5pPr lvl="4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5pPr>
            <a:lvl6pPr lvl="5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6pPr>
            <a:lvl7pPr lvl="6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7pPr>
            <a:lvl8pPr lvl="7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8pPr>
            <a:lvl9pPr lvl="8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9pPr>
          </a:lstStyle>
          <a:p>
            <a:endParaRPr/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9447" y="4620437"/>
            <a:ext cx="3125537" cy="39069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3"/>
          <p:cNvSpPr/>
          <p:nvPr/>
        </p:nvSpPr>
        <p:spPr>
          <a:xfrm>
            <a:off x="-105568" y="4571999"/>
            <a:ext cx="659146" cy="647597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4868985" y="5120730"/>
                </a:lnTo>
                <a:lnTo>
                  <a:pt x="2527325" y="510085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close/>
              </a:path>
            </a:pathLst>
          </a:custGeom>
          <a:solidFill>
            <a:srgbClr val="007DBA">
              <a:alpha val="6901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one">
  <p:cSld name="2_done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ection Slide">
  <p:cSld name="6_Section Slide">
    <p:bg>
      <p:bgPr>
        <a:solidFill>
          <a:srgbClr val="006A96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3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one">
  <p:cSld name="1_done"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4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24"/>
          <p:cNvSpPr txBox="1">
            <a:spLocks noGrp="1"/>
          </p:cNvSpPr>
          <p:nvPr>
            <p:ph type="ctrTitle"/>
          </p:nvPr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  <a:defRPr sz="48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3"/>
          </p:nvPr>
        </p:nvSpPr>
        <p:spPr>
          <a:xfrm>
            <a:off x="6294438" y="628650"/>
            <a:ext cx="2849562" cy="741363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0" rIns="0" bIns="0" anchor="ctr" anchorCtr="0">
            <a:normAutofit/>
          </a:bodyPr>
          <a:lstStyle>
            <a:lvl1pPr marL="457200" lvl="0" indent="-228600" algn="l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Section Slide">
  <p:cSld name="7_Section Slide">
    <p:bg>
      <p:bgPr>
        <a:solidFill>
          <a:srgbClr val="006A96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5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25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5"/>
          <p:cNvSpPr txBox="1"/>
          <p:nvPr/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25"/>
          <p:cNvSpPr txBox="1"/>
          <p:nvPr/>
        </p:nvSpPr>
        <p:spPr>
          <a:xfrm>
            <a:off x="6293708" y="628650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5"/>
          <p:cNvSpPr txBox="1"/>
          <p:nvPr/>
        </p:nvSpPr>
        <p:spPr>
          <a:xfrm>
            <a:off x="4893276" y="16797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5"/>
          <p:cNvSpPr txBox="1"/>
          <p:nvPr/>
        </p:nvSpPr>
        <p:spPr>
          <a:xfrm>
            <a:off x="6293708" y="16797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5"/>
          <p:cNvSpPr txBox="1"/>
          <p:nvPr/>
        </p:nvSpPr>
        <p:spPr>
          <a:xfrm>
            <a:off x="4893276" y="27473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5"/>
          <p:cNvSpPr txBox="1"/>
          <p:nvPr/>
        </p:nvSpPr>
        <p:spPr>
          <a:xfrm>
            <a:off x="6293708" y="27473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5"/>
          <p:cNvSpPr txBox="1"/>
          <p:nvPr/>
        </p:nvSpPr>
        <p:spPr>
          <a:xfrm>
            <a:off x="4893276" y="3801762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+Content+PhotoLeft">
  <p:cSld name="2_Title+Content+PhotoLeft">
    <p:bg>
      <p:bgPr>
        <a:solidFill>
          <a:srgbClr val="006A96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6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6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+Content+PhotoLeft">
  <p:cSld name="5_Title+Content+PhotoLeft">
    <p:bg>
      <p:bgPr>
        <a:solidFill>
          <a:srgbClr val="006A96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7"/>
          <p:cNvSpPr txBox="1">
            <a:spLocks noGrp="1"/>
          </p:cNvSpPr>
          <p:nvPr>
            <p:ph type="body" idx="1"/>
          </p:nvPr>
        </p:nvSpPr>
        <p:spPr>
          <a:xfrm>
            <a:off x="304800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7"/>
          <p:cNvSpPr txBox="1">
            <a:spLocks noGrp="1"/>
          </p:cNvSpPr>
          <p:nvPr>
            <p:ph type="body" idx="2"/>
          </p:nvPr>
        </p:nvSpPr>
        <p:spPr>
          <a:xfrm>
            <a:off x="4642184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8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lvl="0" algn="l">
              <a:lnSpc>
                <a:spcPct val="93777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20;p18">
            <a:extLst>
              <a:ext uri="{FF2B5EF4-FFF2-40B4-BE49-F238E27FC236}">
                <a16:creationId xmlns:a16="http://schemas.microsoft.com/office/drawing/2014/main" id="{587479E4-DA8E-E8A0-0A34-FE6BC57413DF}"/>
              </a:ext>
            </a:extLst>
          </p:cNvPr>
          <p:cNvSpPr/>
          <p:nvPr userDrawn="1"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4705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2;p16" descr="CW3E-Logo-Horizontal-FullColor.png">
            <a:extLst>
              <a:ext uri="{FF2B5EF4-FFF2-40B4-BE49-F238E27FC236}">
                <a16:creationId xmlns:a16="http://schemas.microsoft.com/office/drawing/2014/main" id="{405D7F10-38B3-5BEE-9EE1-CBFFB3E934EB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r="68870"/>
          <a:stretch/>
        </p:blipFill>
        <p:spPr>
          <a:xfrm>
            <a:off x="257023" y="4499430"/>
            <a:ext cx="518786" cy="48923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22;p18">
            <a:extLst>
              <a:ext uri="{FF2B5EF4-FFF2-40B4-BE49-F238E27FC236}">
                <a16:creationId xmlns:a16="http://schemas.microsoft.com/office/drawing/2014/main" id="{587B7AB3-588D-B1EB-A844-4051FA1452EC}"/>
              </a:ext>
            </a:extLst>
          </p:cNvPr>
          <p:cNvSpPr txBox="1">
            <a:spLocks/>
          </p:cNvSpPr>
          <p:nvPr userDrawn="1"/>
        </p:nvSpPr>
        <p:spPr>
          <a:xfrm>
            <a:off x="-123568" y="188159"/>
            <a:ext cx="8921059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vert="horz" wrap="square" lIns="342900" tIns="0" rIns="0" bIns="0" rtlCol="0" anchor="ctr" anchorCtr="0">
            <a:noAutofit/>
          </a:bodyPr>
          <a:lstStyle>
            <a:lvl1pPr lvl="0" algn="l" defTabSz="914400" rtl="0" eaLnBrk="1" latinLnBrk="0" hangingPunct="1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3000" b="1" i="0" kern="1200" cap="none">
                <a:solidFill>
                  <a:schemeClr val="lt1"/>
                </a:solidFill>
                <a:latin typeface="Source Sans 3" panose="020B0303030403020204" pitchFamily="34" charset="0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 sz="225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0294A4C-1920-3816-0554-45E9A1587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5" y="207595"/>
            <a:ext cx="8656316" cy="569982"/>
          </a:xfrm>
        </p:spPr>
        <p:txBody>
          <a:bodyPr>
            <a:normAutofit/>
          </a:bodyPr>
          <a:lstStyle>
            <a:lvl1pPr algn="l">
              <a:defRPr sz="22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BFAAC27-11A4-9431-6C37-0F61F3AB3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510" y="1014294"/>
            <a:ext cx="8450981" cy="3655452"/>
          </a:xfrm>
        </p:spPr>
        <p:txBody>
          <a:bodyPr/>
          <a:lstStyle>
            <a:lvl1pPr>
              <a:defRPr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C99AD707-E2B7-B2C3-28D3-B8173A1E3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42658" y="4714821"/>
            <a:ext cx="339656" cy="273844"/>
          </a:xfrm>
          <a:prstGeom prst="rect">
            <a:avLst/>
          </a:prstGeom>
        </p:spPr>
        <p:txBody>
          <a:bodyPr anchor="b"/>
          <a:lstStyle>
            <a:lvl1pPr algn="r">
              <a:defRPr sz="1050" b="0" i="0">
                <a:latin typeface="Source Sans 3 Light" panose="020B0303030403020204" pitchFamily="34" charset="0"/>
              </a:defRPr>
            </a:lvl1pPr>
          </a:lstStyle>
          <a:p>
            <a:fld id="{7B0CD808-6240-BA45-BC03-A25D999FD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030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+Content+PhotoLeft">
  <p:cSld name="4_Title+Content+PhotoLeft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4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304800" y="1013572"/>
            <a:ext cx="418297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650205" y="1013572"/>
            <a:ext cx="417495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>
            <a:spLocks noGrp="1"/>
          </p:cNvSpPr>
          <p:nvPr>
            <p:ph type="pic" idx="2"/>
          </p:nvPr>
        </p:nvSpPr>
        <p:spPr>
          <a:xfrm>
            <a:off x="390068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15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body" idx="1"/>
          </p:nvPr>
        </p:nvSpPr>
        <p:spPr>
          <a:xfrm>
            <a:off x="390069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>
            <a:spLocks noGrp="1"/>
          </p:cNvSpPr>
          <p:nvPr>
            <p:ph type="pic" idx="3"/>
          </p:nvPr>
        </p:nvSpPr>
        <p:spPr>
          <a:xfrm>
            <a:off x="2510164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15"/>
          <p:cNvSpPr txBox="1">
            <a:spLocks noGrp="1"/>
          </p:cNvSpPr>
          <p:nvPr>
            <p:ph type="body" idx="4"/>
          </p:nvPr>
        </p:nvSpPr>
        <p:spPr>
          <a:xfrm>
            <a:off x="2510165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>
            <a:spLocks noGrp="1"/>
          </p:cNvSpPr>
          <p:nvPr>
            <p:ph type="pic" idx="5"/>
          </p:nvPr>
        </p:nvSpPr>
        <p:spPr>
          <a:xfrm>
            <a:off x="4630260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15"/>
          <p:cNvSpPr txBox="1">
            <a:spLocks noGrp="1"/>
          </p:cNvSpPr>
          <p:nvPr>
            <p:ph type="body" idx="6"/>
          </p:nvPr>
        </p:nvSpPr>
        <p:spPr>
          <a:xfrm>
            <a:off x="4630261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>
            <a:spLocks noGrp="1"/>
          </p:cNvSpPr>
          <p:nvPr>
            <p:ph type="pic" idx="7"/>
          </p:nvPr>
        </p:nvSpPr>
        <p:spPr>
          <a:xfrm>
            <a:off x="6808747" y="1047762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15"/>
          <p:cNvSpPr txBox="1">
            <a:spLocks noGrp="1"/>
          </p:cNvSpPr>
          <p:nvPr>
            <p:ph type="body" idx="8"/>
          </p:nvPr>
        </p:nvSpPr>
        <p:spPr>
          <a:xfrm>
            <a:off x="6808748" y="3834563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>
            <a:spLocks noGrp="1"/>
          </p:cNvSpPr>
          <p:nvPr>
            <p:ph type="pic" idx="9"/>
          </p:nvPr>
        </p:nvSpPr>
        <p:spPr>
          <a:xfrm>
            <a:off x="-2456735" y="1173944"/>
            <a:ext cx="1890144" cy="265099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bg>
      <p:bgPr>
        <a:solidFill>
          <a:srgbClr val="006A96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6"/>
          <p:cNvSpPr>
            <a:spLocks noGrp="1"/>
          </p:cNvSpPr>
          <p:nvPr>
            <p:ph type="pic" idx="2"/>
          </p:nvPr>
        </p:nvSpPr>
        <p:spPr>
          <a:xfrm>
            <a:off x="274321" y="985478"/>
            <a:ext cx="8607993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1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1"/>
          </p:nvPr>
        </p:nvSpPr>
        <p:spPr>
          <a:xfrm>
            <a:off x="274321" y="3824935"/>
            <a:ext cx="860799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+Content+PhotoLeft">
  <p:cSld name="3_Title+Content+PhotoLeft">
    <p:bg>
      <p:bgPr>
        <a:solidFill>
          <a:schemeClr val="l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7"/>
          <p:cNvSpPr>
            <a:spLocks noGrp="1"/>
          </p:cNvSpPr>
          <p:nvPr>
            <p:ph type="pic" idx="2"/>
          </p:nvPr>
        </p:nvSpPr>
        <p:spPr>
          <a:xfrm>
            <a:off x="4149207" y="1014294"/>
            <a:ext cx="4733107" cy="1950288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1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1"/>
          </p:nvPr>
        </p:nvSpPr>
        <p:spPr>
          <a:xfrm>
            <a:off x="346509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>
            <a:spLocks noGrp="1"/>
          </p:cNvSpPr>
          <p:nvPr>
            <p:ph type="pic" idx="3"/>
          </p:nvPr>
        </p:nvSpPr>
        <p:spPr>
          <a:xfrm>
            <a:off x="4149207" y="3060834"/>
            <a:ext cx="4733107" cy="207131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+Content+PhotoLeft">
  <p:cSld name="Title+Content+PhotoLeft"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/>
          <p:nvPr/>
        </p:nvSpPr>
        <p:spPr>
          <a:xfrm>
            <a:off x="-910425" y="658270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8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18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lide">
  <p:cSld name="2_Section Slid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9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9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lide">
  <p:cSld name="1_Section Slide">
    <p:bg>
      <p:bgPr>
        <a:solidFill>
          <a:srgbClr val="006A96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20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None/>
              <a:defRPr sz="2400" b="1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ne">
  <p:cSld name="done">
    <p:bg>
      <p:bgPr>
        <a:solidFill>
          <a:schemeClr val="l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1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1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21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marR="0" lvl="0" algn="l" rtl="0">
              <a:lnSpc>
                <a:spcPct val="107174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575"/>
              <a:buFont typeface="Calibri"/>
              <a:buNone/>
              <a:defRPr sz="1575" b="0" i="0" u="none" strike="noStrike" cap="none">
                <a:solidFill>
                  <a:srgbClr val="007DB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321371" y="1218031"/>
            <a:ext cx="8518524" cy="3674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23850" algn="l" rtl="0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0037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82782" y="4700056"/>
            <a:ext cx="1323560" cy="38550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92">
          <p15:clr>
            <a:srgbClr val="F26B43"/>
          </p15:clr>
        </p15:guide>
        <p15:guide id="4" pos="5568">
          <p15:clr>
            <a:srgbClr val="F26B43"/>
          </p15:clr>
        </p15:guide>
        <p15:guide id="5" orient="horz" pos="468">
          <p15:clr>
            <a:srgbClr val="F26B43"/>
          </p15:clr>
        </p15:guide>
        <p15:guide id="6" orient="horz" pos="756">
          <p15:clr>
            <a:srgbClr val="F26B43"/>
          </p15:clr>
        </p15:guide>
        <p15:guide id="7" orient="horz" pos="3078">
          <p15:clr>
            <a:srgbClr val="F26B43"/>
          </p15:clr>
        </p15:guide>
        <p15:guide id="8" orient="horz" pos="636">
          <p15:clr>
            <a:srgbClr val="F26B43"/>
          </p15:clr>
        </p15:guide>
        <p15:guide id="9" orient="horz" pos="3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aper with text and images&#10;&#10;AI-generated content may be incorrect.">
            <a:extLst>
              <a:ext uri="{FF2B5EF4-FFF2-40B4-BE49-F238E27FC236}">
                <a16:creationId xmlns:a16="http://schemas.microsoft.com/office/drawing/2014/main" id="{F51DEB0A-F795-4D80-4EBC-4D2161943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199" y="1009650"/>
            <a:ext cx="1143001" cy="1508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66333F-C6B3-3AD0-1E4E-3EBE95342C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Topic 3: Snow Science and Seasonal Streamflow Forecasts</a:t>
            </a:r>
            <a:r>
              <a:rPr lang="en-US" b="0" dirty="0"/>
              <a:t> 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63CA1-4A14-8C3C-69B1-E017793A8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1013572"/>
            <a:ext cx="8534400" cy="3591085"/>
          </a:xfrm>
        </p:spPr>
        <p:txBody>
          <a:bodyPr/>
          <a:lstStyle/>
          <a:p>
            <a:r>
              <a:rPr lang="en-US" sz="1800" b="1" dirty="0"/>
              <a:t>1. Wyatt Reis – USACE/ERDC</a:t>
            </a:r>
          </a:p>
          <a:p>
            <a:r>
              <a:rPr lang="en-US" sz="1800" dirty="0"/>
              <a:t>Role and importance of snow in water management and efforts to improve                access and representation in USACE modeling tools and decision support                  tools</a:t>
            </a:r>
          </a:p>
          <a:p>
            <a:endParaRPr lang="en-US" sz="1800" dirty="0"/>
          </a:p>
          <a:p>
            <a:r>
              <a:rPr lang="en-US" sz="1800" b="1" dirty="0"/>
              <a:t>2. Kara DiFrancesco – USBR</a:t>
            </a:r>
          </a:p>
          <a:p>
            <a:r>
              <a:rPr lang="en-US" sz="1800" dirty="0"/>
              <a:t>Application of seasonal water supply forecasts in the Truckee River Basin FIRO Study</a:t>
            </a:r>
          </a:p>
          <a:p>
            <a:endParaRPr lang="en-US" sz="1800" b="1" dirty="0"/>
          </a:p>
          <a:p>
            <a:r>
              <a:rPr lang="en-US" sz="1800" b="1" dirty="0"/>
              <a:t>3. Abdul Moiz – CW3E</a:t>
            </a:r>
          </a:p>
          <a:p>
            <a:r>
              <a:rPr lang="en-US" sz="1800" dirty="0"/>
              <a:t>Research in pursuit of methodologies to integrate water supply forecasts (and related information) into FIRO management strategies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0838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/>
          <a:p>
            <a:pPr marL="0" lvl="0" indent="0" algn="ctr" rtl="0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</a:pPr>
            <a:r>
              <a:rPr lang="en-US" dirty="0"/>
              <a:t>1. Quantifying Seasonal Snowpack Water Storage </a:t>
            </a:r>
            <a:br>
              <a:rPr lang="en-US" dirty="0"/>
            </a:br>
            <a:r>
              <a:rPr lang="en-US" dirty="0"/>
              <a:t>for Reservoir Operations – Summary (Reis)</a:t>
            </a:r>
            <a:endParaRPr dirty="0"/>
          </a:p>
        </p:txBody>
      </p:sp>
      <p:sp>
        <p:nvSpPr>
          <p:cNvPr id="112" name="Google Shape;112;p7"/>
          <p:cNvSpPr txBox="1"/>
          <p:nvPr/>
        </p:nvSpPr>
        <p:spPr>
          <a:xfrm>
            <a:off x="4463209" y="4866504"/>
            <a:ext cx="4538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1" u="none" strike="noStrike" cap="none" dirty="0">
                <a:solidFill>
                  <a:srgbClr val="565762"/>
                </a:solidFill>
                <a:latin typeface="Arial"/>
                <a:ea typeface="Arial"/>
                <a:cs typeface="Arial"/>
                <a:sym typeface="Arial"/>
              </a:rPr>
              <a:t>Provided by: </a:t>
            </a:r>
            <a:r>
              <a:rPr lang="en-US" sz="1200" i="1" dirty="0">
                <a:solidFill>
                  <a:srgbClr val="565762"/>
                </a:solidFill>
              </a:rPr>
              <a:t>W. Reis</a:t>
            </a:r>
            <a:endParaRPr sz="1200" b="0" i="1" u="none" strike="noStrike" cap="none" dirty="0">
              <a:solidFill>
                <a:srgbClr val="5657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3" name="Google Shape;113;p7"/>
          <p:cNvGraphicFramePr/>
          <p:nvPr>
            <p:extLst>
              <p:ext uri="{D42A27DB-BD31-4B8C-83A1-F6EECF244321}">
                <p14:modId xmlns:p14="http://schemas.microsoft.com/office/powerpoint/2010/main" val="3736801932"/>
              </p:ext>
            </p:extLst>
          </p:nvPr>
        </p:nvGraphicFramePr>
        <p:xfrm>
          <a:off x="502800" y="1200138"/>
          <a:ext cx="8041750" cy="3347787"/>
        </p:xfrm>
        <a:graphic>
          <a:graphicData uri="http://schemas.openxmlformats.org/drawingml/2006/table">
            <a:tbl>
              <a:tblPr>
                <a:noFill/>
                <a:tableStyleId>{FFCCA786-9350-406D-84C5-0F0AD0C8A2C8}</a:tableStyleId>
              </a:tblPr>
              <a:tblGrid>
                <a:gridCol w="388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4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>
                          <a:solidFill>
                            <a:schemeClr val="lt1"/>
                          </a:solidFill>
                        </a:rPr>
                        <a:t>Key Topics:</a:t>
                      </a:r>
                      <a:endParaRPr sz="1800" b="1" dirty="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>
                          <a:solidFill>
                            <a:schemeClr val="lt1"/>
                          </a:solidFill>
                        </a:rPr>
                        <a:t>Key Takeaways:</a:t>
                      </a:r>
                      <a:endParaRPr sz="1800" b="1" dirty="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8825"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Seasonal snowpack is the nations largest reservoir.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Snowpack measurement and modeling advancements.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238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O2R2O is essential for developing actionable results to improve snow modeling.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Understanding the quantity of water in the snowpack is critical for water supply and risk management. 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Snowpacks are highly variable spatially and temporally.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Snow water volume is highly uncertain.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There is no silver bullet for constraining snowpack measurement and modeling.</a:t>
                      </a: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>
          <a:extLst>
            <a:ext uri="{FF2B5EF4-FFF2-40B4-BE49-F238E27FC236}">
              <a16:creationId xmlns:a16="http://schemas.microsoft.com/office/drawing/2014/main" id="{4592AF31-7BA4-8332-7556-96699364E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">
            <a:extLst>
              <a:ext uri="{FF2B5EF4-FFF2-40B4-BE49-F238E27FC236}">
                <a16:creationId xmlns:a16="http://schemas.microsoft.com/office/drawing/2014/main" id="{E20D1868-45BE-834B-DB59-9940DC65D005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0" y="188159"/>
            <a:ext cx="8882314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/>
          <a:p>
            <a:pPr algn="ctr"/>
            <a:r>
              <a:rPr lang="en-US" dirty="0"/>
              <a:t>2. Truckee Basin Snow Driven Flooding – Summary (DiFrancesco)</a:t>
            </a:r>
            <a:endParaRPr dirty="0"/>
          </a:p>
        </p:txBody>
      </p:sp>
      <p:sp>
        <p:nvSpPr>
          <p:cNvPr id="112" name="Google Shape;112;p7">
            <a:extLst>
              <a:ext uri="{FF2B5EF4-FFF2-40B4-BE49-F238E27FC236}">
                <a16:creationId xmlns:a16="http://schemas.microsoft.com/office/drawing/2014/main" id="{D35DFC0A-F95F-9E1D-D034-D4ED36950A88}"/>
              </a:ext>
            </a:extLst>
          </p:cNvPr>
          <p:cNvSpPr txBox="1"/>
          <p:nvPr/>
        </p:nvSpPr>
        <p:spPr>
          <a:xfrm>
            <a:off x="4463209" y="4866504"/>
            <a:ext cx="45381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r" defTabSz="914378">
              <a:buSzPts val="1200"/>
            </a:pPr>
            <a:r>
              <a:rPr lang="en-US" sz="1200" i="1">
                <a:solidFill>
                  <a:srgbClr val="565762"/>
                </a:solidFill>
              </a:rPr>
              <a:t>Provided by: C. Erkman</a:t>
            </a:r>
            <a:endParaRPr sz="1200" i="1">
              <a:solidFill>
                <a:srgbClr val="565762"/>
              </a:solidFill>
            </a:endParaRPr>
          </a:p>
        </p:txBody>
      </p:sp>
      <p:graphicFrame>
        <p:nvGraphicFramePr>
          <p:cNvPr id="113" name="Google Shape;113;p7">
            <a:extLst>
              <a:ext uri="{FF2B5EF4-FFF2-40B4-BE49-F238E27FC236}">
                <a16:creationId xmlns:a16="http://schemas.microsoft.com/office/drawing/2014/main" id="{F7D96A5F-21B5-A40A-20AF-E4BDA1634865}"/>
              </a:ext>
            </a:extLst>
          </p:cNvPr>
          <p:cNvGraphicFramePr/>
          <p:nvPr/>
        </p:nvGraphicFramePr>
        <p:xfrm>
          <a:off x="502800" y="1200139"/>
          <a:ext cx="8041751" cy="370592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777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4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b="1" dirty="0">
                          <a:solidFill>
                            <a:schemeClr val="lt1"/>
                          </a:solidFill>
                        </a:rPr>
                        <a:t>Key Topics:</a:t>
                      </a:r>
                      <a:endParaRPr sz="1900" b="1" dirty="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b="1">
                          <a:solidFill>
                            <a:schemeClr val="lt1"/>
                          </a:solidFill>
                        </a:rPr>
                        <a:t>Key Takeaways:</a:t>
                      </a:r>
                      <a:endParaRPr sz="19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3517"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Rain on snow flooding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Seasonal runoff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Snowmelt parameter (traditional and FIRO)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Variable FIRO space 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Spring runoff flooding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Flood regulation target</a:t>
                      </a:r>
                      <a:endParaRPr lang="en-US" sz="1900" dirty="0"/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Truckee Basin benefits from a </a:t>
                      </a:r>
                      <a:r>
                        <a:rPr lang="en-US" sz="1500" b="1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long snowpack record, skilled forecasts, and strong institutional knowledge</a:t>
                      </a: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High </a:t>
                      </a:r>
                      <a:r>
                        <a:rPr lang="en-US" sz="1500" b="1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snowpack increases flood risk and provides water supply security </a:t>
                      </a: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– </a:t>
                      </a:r>
                      <a:r>
                        <a:rPr lang="en-US" sz="1500" b="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FIRO aims to balance tradeoffs.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b="1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years with large seasonal runoff, FIRO encroachment can add unnecessary risk </a:t>
                      </a: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and little/no supply benefits.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Spring runoff flooding is </a:t>
                      </a:r>
                      <a:r>
                        <a:rPr lang="en-US" sz="1500" b="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vulnerable to an overly restrictive flood regulation target </a:t>
                      </a: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500" b="1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increasing the Reno flood control target can actually reduce risk</a:t>
                      </a: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 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990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3ED4A-5781-1D58-8AC6-7D9D3F1EEF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65C3-7E49-529F-D747-A5A1EC1E8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000" b="1" dirty="0"/>
              <a:t>3. Incorporating Current Snow State and </a:t>
            </a:r>
            <a:br>
              <a:rPr lang="en-US" sz="2000" b="1" dirty="0"/>
            </a:br>
            <a:r>
              <a:rPr lang="en-US" sz="2000" b="1" dirty="0"/>
              <a:t>Seasonal Streamflow Forecasts into FIRO – Summary (Moiz)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34228C-689F-DB9E-5A10-D0A40B88E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7B0CD808-6240-BA45-BC03-A25D999FD0E0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8" name="Google Shape;113;p7">
            <a:extLst>
              <a:ext uri="{FF2B5EF4-FFF2-40B4-BE49-F238E27FC236}">
                <a16:creationId xmlns:a16="http://schemas.microsoft.com/office/drawing/2014/main" id="{4E1C5B18-2672-281F-B74C-72385EB0E7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206162"/>
              </p:ext>
            </p:extLst>
          </p:nvPr>
        </p:nvGraphicFramePr>
        <p:xfrm>
          <a:off x="174812" y="850462"/>
          <a:ext cx="8552449" cy="412794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160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1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lt1"/>
                          </a:solidFill>
                          <a:latin typeface="Source Sans 3" panose="020B0303030403020204"/>
                        </a:rPr>
                        <a:t>Key Topics:</a:t>
                      </a:r>
                      <a:endParaRPr sz="2000" b="1" dirty="0">
                        <a:solidFill>
                          <a:schemeClr val="lt1"/>
                        </a:solidFill>
                        <a:latin typeface="Source Sans 3" panose="020B0303030403020204"/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lt1"/>
                          </a:solidFill>
                          <a:latin typeface="Source Sans 3" panose="020B0303030403020204"/>
                        </a:rPr>
                        <a:t>Key Takeaways:</a:t>
                      </a:r>
                      <a:endParaRPr sz="2000" b="1" dirty="0">
                        <a:solidFill>
                          <a:schemeClr val="lt1"/>
                        </a:solidFill>
                        <a:latin typeface="Source Sans 3" panose="020B0303030403020204"/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4223"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700" dirty="0">
                          <a:solidFill>
                            <a:srgbClr val="006C92"/>
                          </a:solidFill>
                          <a:latin typeface="Source Sans 3" panose="020B0303030403020204" pitchFamily="34" charset="0"/>
                          <a:ea typeface="Calibri"/>
                          <a:cs typeface="Calibri"/>
                          <a:sym typeface="Calibri"/>
                        </a:rPr>
                        <a:t>Challenges to incorporating seasonal forecasts in FIRO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700" dirty="0">
                          <a:solidFill>
                            <a:srgbClr val="006C92"/>
                          </a:solidFill>
                          <a:latin typeface="Source Sans 3" panose="020B0303030403020204" pitchFamily="34" charset="0"/>
                          <a:ea typeface="Calibri"/>
                          <a:cs typeface="Calibri"/>
                          <a:sym typeface="Calibri"/>
                        </a:rPr>
                        <a:t>Introducing Direct Policy Search (DPS)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700" dirty="0">
                          <a:solidFill>
                            <a:srgbClr val="006C92"/>
                          </a:solidFill>
                          <a:latin typeface="Source Sans 3" panose="020B0303030403020204" pitchFamily="34" charset="0"/>
                          <a:ea typeface="Calibri"/>
                          <a:cs typeface="Calibri"/>
                          <a:sym typeface="Calibri"/>
                        </a:rPr>
                        <a:t>New Don Pedro as a test bed for DPS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700" dirty="0">
                          <a:solidFill>
                            <a:srgbClr val="006C92"/>
                          </a:solidFill>
                          <a:latin typeface="Source Sans 3" panose="020B0303030403020204" pitchFamily="34" charset="0"/>
                          <a:ea typeface="Calibri"/>
                          <a:cs typeface="Calibri"/>
                          <a:sym typeface="Calibri"/>
                        </a:rPr>
                        <a:t>Benefits and Data requirements of DPS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700" dirty="0">
                          <a:solidFill>
                            <a:srgbClr val="006C92"/>
                          </a:solidFill>
                          <a:latin typeface="Source Sans 3" panose="020B0303030403020204" pitchFamily="34" charset="0"/>
                          <a:ea typeface="Calibri"/>
                          <a:cs typeface="Calibri"/>
                          <a:sym typeface="Calibri"/>
                        </a:rPr>
                        <a:t>Existing efforts at CW3E</a:t>
                      </a: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700" dirty="0">
                          <a:solidFill>
                            <a:srgbClr val="006C92"/>
                          </a:solidFill>
                          <a:latin typeface="Source Sans 3" panose="020B0303030403020204" pitchFamily="34" charset="0"/>
                          <a:ea typeface="Calibri"/>
                          <a:cs typeface="Calibri"/>
                          <a:sym typeface="Calibri"/>
                        </a:rPr>
                        <a:t>DPS allows a very flexible reservoir operation which can balance multiple tradeoffs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700" dirty="0">
                          <a:solidFill>
                            <a:srgbClr val="006C92"/>
                          </a:solidFill>
                          <a:latin typeface="Source Sans 3" panose="020B0303030403020204" pitchFamily="34" charset="0"/>
                          <a:ea typeface="Calibri"/>
                          <a:cs typeface="Calibri"/>
                          <a:sym typeface="Calibri"/>
                        </a:rPr>
                        <a:t>Once calibrated, very cheap computational cost and relatively easy to integrate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700" dirty="0">
                          <a:solidFill>
                            <a:srgbClr val="006C92"/>
                          </a:solidFill>
                          <a:latin typeface="Source Sans 3" panose="020B0303030403020204" pitchFamily="34" charset="0"/>
                          <a:ea typeface="Calibri"/>
                          <a:cs typeface="Calibri"/>
                          <a:sym typeface="Calibri"/>
                        </a:rPr>
                        <a:t>Can use a variety of hydroclimate information, not just seasonal runoff forecasts</a:t>
                      </a: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425924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Custom 3">
      <a:dk1>
        <a:srgbClr val="464749"/>
      </a:dk1>
      <a:lt1>
        <a:srgbClr val="FFFFFF"/>
      </a:lt1>
      <a:dk2>
        <a:srgbClr val="101D3A"/>
      </a:dk2>
      <a:lt2>
        <a:srgbClr val="FFFFFF"/>
      </a:lt2>
      <a:accent1>
        <a:srgbClr val="006995"/>
      </a:accent1>
      <a:accent2>
        <a:srgbClr val="F3E500"/>
      </a:accent2>
      <a:accent3>
        <a:srgbClr val="182B48"/>
      </a:accent3>
      <a:accent4>
        <a:srgbClr val="B4B5BD"/>
      </a:accent4>
      <a:accent5>
        <a:srgbClr val="00C5D6"/>
      </a:accent5>
      <a:accent6>
        <a:srgbClr val="6D953A"/>
      </a:accent6>
      <a:hlink>
        <a:srgbClr val="006995"/>
      </a:hlink>
      <a:folHlink>
        <a:srgbClr val="00C5D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3D0FA3C9C8B840BD4719EDB774EA3E" ma:contentTypeVersion="16" ma:contentTypeDescription="Create a new document." ma:contentTypeScope="" ma:versionID="1f1c26727583353d1f25a3d31e0260fa">
  <xsd:schema xmlns:xsd="http://www.w3.org/2001/XMLSchema" xmlns:xs="http://www.w3.org/2001/XMLSchema" xmlns:p="http://schemas.microsoft.com/office/2006/metadata/properties" xmlns:ns2="35ab31d3-b8fd-4f92-89f3-03c1fb50a733" xmlns:ns3="594dbb9d-4ee2-4cc0-bb5b-217b547981ad" targetNamespace="http://schemas.microsoft.com/office/2006/metadata/properties" ma:root="true" ma:fieldsID="07bedb6e2584ae16e465a399ab99d8b5" ns2:_="" ns3:_="">
    <xsd:import namespace="35ab31d3-b8fd-4f92-89f3-03c1fb50a733"/>
    <xsd:import namespace="594dbb9d-4ee2-4cc0-bb5b-217b547981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ab31d3-b8fd-4f92-89f3-03c1fb50a7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42dd458-7308-4bcd-84e5-5a32323ab0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dbb9d-4ee2-4cc0-bb5b-217b547981a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e866bf6-b640-4984-a738-718b31ca96a4}" ma:internalName="TaxCatchAll" ma:showField="CatchAllData" ma:web="594dbb9d-4ee2-4cc0-bb5b-217b547981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ab31d3-b8fd-4f92-89f3-03c1fb50a733">
      <Terms xmlns="http://schemas.microsoft.com/office/infopath/2007/PartnerControls"/>
    </lcf76f155ced4ddcb4097134ff3c332f>
    <TaxCatchAll xmlns="594dbb9d-4ee2-4cc0-bb5b-217b547981ad" xsi:nil="true"/>
  </documentManagement>
</p:properties>
</file>

<file path=customXml/itemProps1.xml><?xml version="1.0" encoding="utf-8"?>
<ds:datastoreItem xmlns:ds="http://schemas.openxmlformats.org/officeDocument/2006/customXml" ds:itemID="{8FFDBAF2-FF07-498E-A9DB-691A21023B6F}"/>
</file>

<file path=customXml/itemProps2.xml><?xml version="1.0" encoding="utf-8"?>
<ds:datastoreItem xmlns:ds="http://schemas.openxmlformats.org/officeDocument/2006/customXml" ds:itemID="{C37DF2F2-824C-482B-9291-918168E3A16B}"/>
</file>

<file path=customXml/itemProps3.xml><?xml version="1.0" encoding="utf-8"?>
<ds:datastoreItem xmlns:ds="http://schemas.openxmlformats.org/officeDocument/2006/customXml" ds:itemID="{0CD38585-96DF-4387-835A-456E2FE5C6BB}"/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404</Words>
  <Application>Microsoft Office PowerPoint</Application>
  <PresentationFormat>On-screen Show (16:9)</PresentationFormat>
  <Paragraphs>49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Source Sans 3</vt:lpstr>
      <vt:lpstr>Source Sans 3 Light</vt:lpstr>
      <vt:lpstr>Content Slides</vt:lpstr>
      <vt:lpstr>Topic 3: Snow Science and Seasonal Streamflow Forecasts </vt:lpstr>
      <vt:lpstr>1. Quantifying Seasonal Snowpack Water Storage  for Reservoir Operations – Summary (Reis)</vt:lpstr>
      <vt:lpstr>2. Truckee Basin Snow Driven Flooding – Summary (DiFrancesco)</vt:lpstr>
      <vt:lpstr>3. Incorporating Current Snow State and  Seasonal Streamflow Forecasts into FIRO – Summary (Moiz)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Toombs, Monica</dc:creator>
  <cp:lastModifiedBy>Rob Hartman</cp:lastModifiedBy>
  <cp:revision>2</cp:revision>
  <dcterms:created xsi:type="dcterms:W3CDTF">2016-05-16T17:59:33Z</dcterms:created>
  <dcterms:modified xsi:type="dcterms:W3CDTF">2025-08-07T14:52:37Z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0x0101005A3D0FA3C9C8B840BD4719EDB774EA3E</vt:lpwstr>
  </property>
</Properties>
</file>